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60" r:id="rId6"/>
    <p:sldId id="261" r:id="rId7"/>
    <p:sldId id="259" r:id="rId8"/>
    <p:sldId id="262" r:id="rId9"/>
    <p:sldId id="263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3675F8-A4DA-4D04-97EE-0DAA910B3C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B3FB107-E613-4A1D-B964-B79429C151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97B1FD-E47C-4CD1-9DDD-DDC3A68CE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0BA5E-F4B5-4902-AF9C-EE79587063FF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06AFC4-6D30-4622-88E3-9D95D5C26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AB006A-EE50-4E59-9E3C-8B1E02887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78359-B542-468F-8E69-849B1ECFB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9780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3DF9B0-5A05-47ED-91C2-BD4F22B39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5C3CA31-E31E-4433-BFA4-5C33A1AC47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3A540A-F8A7-44F7-968E-5B76403F5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0BA5E-F4B5-4902-AF9C-EE79587063FF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55D5125-93E9-435A-A180-C2A08CBC4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D821EF-AAC9-4B7E-9CE5-10D6A9237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78359-B542-468F-8E69-849B1ECFB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8202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A425F28-524B-4D9E-833D-CE3C52B462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6785AA2-6C0D-4BAF-8EED-F714379BE6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5B070A-5D28-4262-A329-C9D79228E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0BA5E-F4B5-4902-AF9C-EE79587063FF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8024F4E-18E1-44C8-86C7-9DA965A59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776961-DA93-4818-B138-A76C63C51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78359-B542-468F-8E69-849B1ECFB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229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D0F380-7E20-4003-B51B-4B3A1DE6A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A51D0B0-E320-4B34-BC4E-B2189358F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924E1C-C48B-4F7A-83AD-A9EF8E624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0BA5E-F4B5-4902-AF9C-EE79587063FF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E09AB7-05B3-49FF-B0DA-6211DDBA8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263949D-4414-4830-8366-0C586A730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78359-B542-468F-8E69-849B1ECFB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426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A792FA-CDC2-48D6-AF93-5977966C4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7AE736A-9E8C-48C7-A058-9ADFBAA413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B2BB0D4-7638-4F8D-A988-335E654F8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0BA5E-F4B5-4902-AF9C-EE79587063FF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1F1028-A2C7-4B50-B032-1B48649AB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86BCCD-7180-4FBD-8B4C-90580350C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78359-B542-468F-8E69-849B1ECFB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185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B1A4A2-2FBA-447A-8381-34CCC9C62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4BB07A6-2D53-4FEC-935D-BC39DEB648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8982FD9-06E2-46D8-870A-B59FB2C8C2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76BAEB8-ADD6-42B3-AB90-FED4D6115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0BA5E-F4B5-4902-AF9C-EE79587063FF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A824044-59E0-4F7D-B19F-E2E8C5772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87FCC3-2637-460D-A3E8-CEE1EDABD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78359-B542-468F-8E69-849B1ECFB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245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C2D451-9BD6-419B-8E74-1D5FFAFE3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C5CA7A1-0EA9-4946-840A-D102F846AA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779A709-F8E7-4AE5-B491-F49A392E24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F0ECB00-ED97-489B-A209-D9CDC1E3CA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170708E-2F9D-4400-8918-9133FB2D4B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CBCCCFE-5511-4D34-80F9-96DC09B14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0BA5E-F4B5-4902-AF9C-EE79587063FF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0F3786F-FC3D-4791-A272-6E0F6A2E3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B488285-54BB-42D3-8807-E892CC7FB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78359-B542-468F-8E69-849B1ECFB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9722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2A8F48-F858-4E71-92AD-098E97E59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97B93A0-3D97-48F8-99DD-60E8F896E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0BA5E-F4B5-4902-AF9C-EE79587063FF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EF916E6-8322-4A8D-B51E-2875FB7E2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7EF55F-E5AB-4210-95C0-4391B77F5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78359-B542-468F-8E69-849B1ECFB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401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944E91C-5048-4828-A8AF-4BEF9FA17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0BA5E-F4B5-4902-AF9C-EE79587063FF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D395568-9855-4A8E-9B13-3C79C210A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91B1575-3E05-4AF1-AA52-DE6C3B5D4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78359-B542-468F-8E69-849B1ECFB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1277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050751-5842-440C-9F43-52FE32034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674491-3271-4DC4-967D-26C9C09AD5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7CAF61D-BE47-425E-8D60-226155B91A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97A643C-A3AC-49EF-A2DF-D7C1957BF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0BA5E-F4B5-4902-AF9C-EE79587063FF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40AF67B-915C-49D3-A4B5-4DAE634C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5B5DE66-7B63-4AEA-8124-25453A8CE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78359-B542-468F-8E69-849B1ECFB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732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72EB1D-3C29-402A-8487-871041DA5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1FC06AB-DE41-49A4-8D6A-1B61931FF6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688DF2D-FC8C-4BBC-A916-077AB55CB0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C7C52E6-D7CB-408A-849D-78B34ABC7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0BA5E-F4B5-4902-AF9C-EE79587063FF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C35E6B7-F9FF-47C4-B198-6D2E68F61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00C1A45-7803-4EAC-B109-2742E27D3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78359-B542-468F-8E69-849B1ECFB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793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32E418-CCFF-4783-8268-1B87496E6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9150F1-A120-46B7-9985-7177AF98FA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DACB7B-3FD0-437A-BC4D-2D38B9C9E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D0BA5E-F4B5-4902-AF9C-EE79587063FF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D7CCC4-3E7B-4952-A199-E367FEE6EF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E8F123-7E46-40CA-A4A8-D30A9D90BB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78359-B542-468F-8E69-849B1ECFB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7844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remlin.ru/acts/bank/22663" TargetMode="External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slide" Target="slide9.xml"/><Relationship Id="rId18" Type="http://schemas.openxmlformats.org/officeDocument/2006/relationships/image" Target="../media/image12.PNG"/><Relationship Id="rId3" Type="http://schemas.openxmlformats.org/officeDocument/2006/relationships/image" Target="../media/image6.PNG"/><Relationship Id="rId7" Type="http://schemas.openxmlformats.org/officeDocument/2006/relationships/slide" Target="slide6.xml"/><Relationship Id="rId12" Type="http://schemas.openxmlformats.org/officeDocument/2006/relationships/image" Target="../media/image10.PNG"/><Relationship Id="rId17" Type="http://schemas.openxmlformats.org/officeDocument/2006/relationships/image" Target="../media/image11.PNG"/><Relationship Id="rId2" Type="http://schemas.openxmlformats.org/officeDocument/2006/relationships/image" Target="../media/image5.png"/><Relationship Id="rId16" Type="http://schemas.openxmlformats.org/officeDocument/2006/relationships/slide" Target="slide4.xml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9.PNG"/><Relationship Id="rId5" Type="http://schemas.openxmlformats.org/officeDocument/2006/relationships/image" Target="../media/image6.PNG"/><Relationship Id="rId15" Type="http://schemas.openxmlformats.org/officeDocument/2006/relationships/image" Target="../media/image11.PNG"/><Relationship Id="rId10" Type="http://schemas.openxmlformats.org/officeDocument/2006/relationships/slide" Target="slide8.xml"/><Relationship Id="rId19" Type="http://schemas.openxmlformats.org/officeDocument/2006/relationships/slide" Target="slide5.xml"/><Relationship Id="rId4" Type="http://schemas.openxmlformats.org/officeDocument/2006/relationships/slide" Target="slide7.xml"/><Relationship Id="rId9" Type="http://schemas.openxmlformats.org/officeDocument/2006/relationships/image" Target="../media/image9.PNG"/><Relationship Id="rId1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slide" Target="slide3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15.PNG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ECB3C62-6055-42A8-8700-637C81147B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5795" y="2286635"/>
            <a:ext cx="7360410" cy="1223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93748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5DD4601-0A47-4138-9B0C-40F06BAA6B3A}"/>
              </a:ext>
            </a:extLst>
          </p:cNvPr>
          <p:cNvSpPr txBox="1"/>
          <p:nvPr/>
        </p:nvSpPr>
        <p:spPr>
          <a:xfrm>
            <a:off x="4053840" y="369054"/>
            <a:ext cx="3586480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i="0" u="sng" dirty="0">
                <a:solidFill>
                  <a:srgbClr val="333333"/>
                </a:solidFill>
                <a:effectLst/>
                <a:latin typeface="Helvetica Neue"/>
              </a:rPr>
              <a:t>Цели терроризма</a:t>
            </a:r>
            <a:endParaRPr lang="ru-RU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093D81-61A3-45CB-9771-98312253B99A}"/>
              </a:ext>
            </a:extLst>
          </p:cNvPr>
          <p:cNvSpPr txBox="1"/>
          <p:nvPr/>
        </p:nvSpPr>
        <p:spPr>
          <a:xfrm>
            <a:off x="873760" y="1547614"/>
            <a:ext cx="349504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333333"/>
                </a:solidFill>
                <a:effectLst/>
                <a:latin typeface="Helvetica Neue"/>
              </a:rPr>
              <a:t>Внутриполитические цели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114F92-0488-4110-B5F2-27A69844FDF4}"/>
              </a:ext>
            </a:extLst>
          </p:cNvPr>
          <p:cNvSpPr txBox="1"/>
          <p:nvPr/>
        </p:nvSpPr>
        <p:spPr>
          <a:xfrm>
            <a:off x="7030720" y="1547614"/>
            <a:ext cx="399288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333333"/>
                </a:solidFill>
                <a:effectLst/>
                <a:latin typeface="Helvetica Neue"/>
              </a:rPr>
              <a:t>Внешнеполитические цели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523D29-2DE8-4E08-9477-C1A506921F04}"/>
              </a:ext>
            </a:extLst>
          </p:cNvPr>
          <p:cNvSpPr txBox="1"/>
          <p:nvPr/>
        </p:nvSpPr>
        <p:spPr>
          <a:xfrm>
            <a:off x="731520" y="2171065"/>
            <a:ext cx="504952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1" i="0" dirty="0">
                <a:effectLst/>
                <a:latin typeface="Helvetica Neue"/>
              </a:rPr>
              <a:t>-</a:t>
            </a:r>
            <a:r>
              <a:rPr lang="ru-RU" b="0" i="0" dirty="0">
                <a:effectLst/>
                <a:latin typeface="Helvetica Neue"/>
              </a:rPr>
              <a:t>изменение политического режима и общественного устройства страны;</a:t>
            </a:r>
          </a:p>
          <a:p>
            <a:pPr algn="l"/>
            <a:r>
              <a:rPr lang="ru-RU" b="0" i="0" dirty="0">
                <a:effectLst/>
                <a:latin typeface="Helvetica Neue"/>
              </a:rPr>
              <a:t>-подрыв демократических преобразований;</a:t>
            </a:r>
          </a:p>
          <a:p>
            <a:pPr algn="l"/>
            <a:r>
              <a:rPr lang="ru-RU" b="0" i="0" u="sng" dirty="0">
                <a:effectLst/>
                <a:latin typeface="Helvetica Neue"/>
              </a:rPr>
              <a:t>-</a:t>
            </a:r>
            <a:r>
              <a:rPr lang="ru-RU" b="0" i="0" dirty="0">
                <a:effectLst/>
                <a:latin typeface="Helvetica Neue"/>
              </a:rPr>
              <a:t>подрыв авторитета власти и веры населения в ее способность защитить его законные права и интересы;</a:t>
            </a:r>
          </a:p>
          <a:p>
            <a:pPr algn="l"/>
            <a:r>
              <a:rPr lang="ru-RU" b="0" i="0" dirty="0">
                <a:effectLst/>
                <a:latin typeface="Helvetica Neue"/>
              </a:rPr>
              <a:t>-дестабилизация внутриполитической обстановки</a:t>
            </a:r>
            <a:r>
              <a:rPr lang="ru-RU" b="0" i="0" u="sng" dirty="0">
                <a:effectLst/>
                <a:latin typeface="Helvetica Neue"/>
              </a:rPr>
              <a:t>;</a:t>
            </a:r>
            <a:endParaRPr lang="ru-RU" b="0" i="0" dirty="0">
              <a:effectLst/>
              <a:latin typeface="Helvetica Neue"/>
            </a:endParaRPr>
          </a:p>
          <a:p>
            <a:pPr algn="l"/>
            <a:r>
              <a:rPr lang="ru-RU" b="0" i="0" dirty="0">
                <a:effectLst/>
                <a:latin typeface="Helvetica Neue"/>
              </a:rPr>
              <a:t>-затруднение и дезорганизация деятельности органов власти и управления или соперничающих политических партий и организаций;</a:t>
            </a:r>
          </a:p>
          <a:p>
            <a:pPr algn="l"/>
            <a:r>
              <a:rPr lang="ru-RU" b="0" i="0" dirty="0">
                <a:effectLst/>
                <a:latin typeface="Helvetica Neue"/>
              </a:rPr>
              <a:t>-срыв определенных мероприятий органов власти и управления.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EE08CFD-AE97-4051-991F-7AF778A4BBC6}"/>
              </a:ext>
            </a:extLst>
          </p:cNvPr>
          <p:cNvSpPr txBox="1"/>
          <p:nvPr/>
        </p:nvSpPr>
        <p:spPr>
          <a:xfrm>
            <a:off x="7030720" y="2228731"/>
            <a:ext cx="367792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0" i="0" dirty="0">
                <a:effectLst/>
                <a:latin typeface="Helvetica Neue"/>
              </a:rPr>
              <a:t>-ослабление международных связей;</a:t>
            </a:r>
          </a:p>
          <a:p>
            <a:pPr algn="l"/>
            <a:r>
              <a:rPr lang="ru-RU" b="0" i="0" dirty="0">
                <a:effectLst/>
                <a:latin typeface="Helvetica Neue"/>
              </a:rPr>
              <a:t>-срыв международных акций по разрешению международных или внутриполитических конфликтов;</a:t>
            </a:r>
          </a:p>
          <a:p>
            <a:pPr algn="l"/>
            <a:r>
              <a:rPr lang="ru-RU" b="0" i="0" dirty="0">
                <a:effectLst/>
                <a:latin typeface="Helvetica Neue"/>
              </a:rPr>
              <a:t>-создание неблагоприятных условий для деятельности граждан и учреждений страны за границей.</a:t>
            </a: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E2DCE8A8-525B-4805-92F2-D7A3860D6470}"/>
              </a:ext>
            </a:extLst>
          </p:cNvPr>
          <p:cNvCxnSpPr>
            <a:stCxn id="3" idx="2"/>
            <a:endCxn id="5" idx="0"/>
          </p:cNvCxnSpPr>
          <p:nvPr/>
        </p:nvCxnSpPr>
        <p:spPr>
          <a:xfrm flipH="1">
            <a:off x="2621280" y="830719"/>
            <a:ext cx="3225800" cy="7168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C39A1CE3-A916-4E23-919D-B8595466AB13}"/>
              </a:ext>
            </a:extLst>
          </p:cNvPr>
          <p:cNvCxnSpPr>
            <a:stCxn id="3" idx="2"/>
            <a:endCxn id="7" idx="0"/>
          </p:cNvCxnSpPr>
          <p:nvPr/>
        </p:nvCxnSpPr>
        <p:spPr>
          <a:xfrm>
            <a:off x="5847080" y="830719"/>
            <a:ext cx="3180080" cy="7168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27535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2EA89C27-86D0-4649-970A-C4B5F438A6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8095" y="166688"/>
            <a:ext cx="7258050" cy="73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DFD7DB5-9E30-404E-9C6F-FBE17595B76A}"/>
              </a:ext>
            </a:extLst>
          </p:cNvPr>
          <p:cNvSpPr txBox="1"/>
          <p:nvPr/>
        </p:nvSpPr>
        <p:spPr>
          <a:xfrm>
            <a:off x="640080" y="1108560"/>
            <a:ext cx="4693920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202020"/>
                </a:solidFill>
                <a:effectLst/>
                <a:latin typeface="PT Sans Regular"/>
              </a:rPr>
              <a:t>Самый ужасный террористический акт произошел 11 сентября 2001 года, когда террористы полностью уничтожили Всемирный торговый центр, угнав два самолета, врезались в здания Всемирного торгового центра. Согласно официальным сообщениям 8900 человек получили ранения, и 2993 человека погибло в этой атаке. Это был хорошо спланированный и хитрый акт, который был задуман для подавления безопасности нации. Организатором этого жестокого нападения была "Аль-Каида" и ее лидер Усама бен Ладен, который был самым разыскиваемым террористом мира и был убит 2 мая американскими военными. Теракт 11 сентября до сих пор помнят, и он пугает людей, когда они вспоминают эту дату.</a:t>
            </a:r>
            <a:endParaRPr lang="ru-RU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89C95972-EA82-4FAC-832B-A63DBF1088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2720" y="1108560"/>
            <a:ext cx="5492115" cy="34865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441593C5-2AF4-4BA5-96AB-8437934E9F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3680" y="3829920"/>
            <a:ext cx="4041775" cy="26339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83613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F4F1A201-6591-4420-A29D-59FB02A4F0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5923" y="115253"/>
            <a:ext cx="68484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4FE710C-77EE-40B5-80B4-DC2ECECDF091}"/>
              </a:ext>
            </a:extLst>
          </p:cNvPr>
          <p:cNvSpPr txBox="1"/>
          <p:nvPr/>
        </p:nvSpPr>
        <p:spPr>
          <a:xfrm>
            <a:off x="599440" y="829628"/>
            <a:ext cx="633984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191919"/>
                </a:solidFill>
                <a:effectLst/>
                <a:latin typeface="wh_sans"/>
              </a:rPr>
              <a:t>Крупнейший теракт в истории современной России — и одна из самых страшных её трагедий. 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Захват заложников  в школе № 1 города Беслана, совершённый террористами утром 1 сентября 2004 года во время торжественной линейки, посвящённой началу учебного года. В течение двух с половиной дней террористы удерживали в заминированном здании более 1100 заложников</a:t>
            </a:r>
            <a:r>
              <a:rPr lang="ru-RU" b="0" i="0" u="none" strike="noStrike" baseline="30000" dirty="0">
                <a:solidFill>
                  <a:srgbClr val="0B008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(преимущественно детей, их родителей и сотрудников школы) в тяжелейших условиях, отказывая людям даже в удовлетворении минимальных естественных потребностей.</a:t>
            </a:r>
            <a:endParaRPr lang="ru-RU" dirty="0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B1D89D81-32AD-463E-9384-5EF040E21E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7520" y="934720"/>
            <a:ext cx="4388443" cy="29260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149E718-16C4-4BA8-B21E-3D0602CFBF0F}"/>
              </a:ext>
            </a:extLst>
          </p:cNvPr>
          <p:cNvSpPr txBox="1"/>
          <p:nvPr/>
        </p:nvSpPr>
        <p:spPr>
          <a:xfrm>
            <a:off x="599440" y="3860800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На третий день около 13:05 в школьном спортзале произошли взрывы, и позже возник пожар, в результате чего произошло частичное обрушение здания. </a:t>
            </a:r>
            <a:endParaRPr lang="ru-RU" dirty="0"/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5C53CA33-20B9-4B22-AE0B-856C110E3F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1088" y="3531552"/>
            <a:ext cx="3480912" cy="23206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51109949-587D-44D0-B6AA-34494080F1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318" y="4339549"/>
            <a:ext cx="3474127" cy="23206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59033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8398617A-2239-4441-AC62-854AA8A3D6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0955" y="146368"/>
            <a:ext cx="7334250" cy="73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6ADE7BF-E186-4FBA-8E52-73850E57E0C5}"/>
              </a:ext>
            </a:extLst>
          </p:cNvPr>
          <p:cNvSpPr txBox="1"/>
          <p:nvPr/>
        </p:nvSpPr>
        <p:spPr>
          <a:xfrm>
            <a:off x="822960" y="1051898"/>
            <a:ext cx="110540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222222"/>
                </a:solidFill>
                <a:effectLst/>
                <a:latin typeface="Segoe UI Regular"/>
              </a:rPr>
              <a:t>Первая попытка подорвать «Невский экспресс» была предпринята 13 августа 2007 года. Тогда с рельсов сошли электровоз и 12 вагонов, около 60 человек были ранены. 27 ноября 2009 года произошёл второй теракт — на 285 километре Октябрьской железной дороги. Три последних вагона сошли с рельсов. Погибли 28 человек, ранены более 90.</a:t>
            </a:r>
            <a:endParaRPr lang="ru-RU" dirty="0"/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53ED2AC7-A86F-4AC9-8ED3-A304528E0D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760" y="2252227"/>
            <a:ext cx="5628640" cy="3208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B3B4DE9B-B048-4B2C-AF79-B4ABAD9D1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520" y="3221403"/>
            <a:ext cx="4785360" cy="34394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78596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B155C49-3405-4D4D-AF25-CC6A77B91103}"/>
              </a:ext>
            </a:extLst>
          </p:cNvPr>
          <p:cNvSpPr txBox="1"/>
          <p:nvPr/>
        </p:nvSpPr>
        <p:spPr>
          <a:xfrm>
            <a:off x="2194560" y="165854"/>
            <a:ext cx="82499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800" b="1" i="1" dirty="0">
                <a:ln w="22225">
                  <a:noFill/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Montserrat"/>
              </a:rPr>
              <a:t>День солидарности в борьбе с терроризмом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3E5F20-4C3E-4659-8184-49B1B60E4606}"/>
              </a:ext>
            </a:extLst>
          </p:cNvPr>
          <p:cNvSpPr txBox="1"/>
          <p:nvPr/>
        </p:nvSpPr>
        <p:spPr>
          <a:xfrm>
            <a:off x="518160" y="1897856"/>
            <a:ext cx="112471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0" i="0" dirty="0">
                <a:effectLst/>
                <a:latin typeface="NotoSans"/>
              </a:rPr>
              <a:t>Ежегодно 3 сентября в России отмечается </a:t>
            </a:r>
            <a:r>
              <a:rPr lang="ru-RU" sz="2000" b="0" i="0" u="none" strike="noStrike" dirty="0">
                <a:effectLst/>
                <a:latin typeface="Noto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День солидарности в борьбе с терроризмом</a:t>
            </a:r>
            <a:r>
              <a:rPr lang="ru-RU" sz="2000" b="0" i="0" dirty="0">
                <a:effectLst/>
                <a:latin typeface="NotoSans"/>
              </a:rPr>
              <a:t>. Он был установлен федеральным законом "О внесении изменений в Федеральный закон "О днях воинской славы (победных днях) России" от 21 июля 2005 года.</a:t>
            </a:r>
            <a:endParaRPr lang="ru-RU" sz="2000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D9FF5A94-EE4A-4DDF-B44F-12356930B1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075861"/>
            <a:ext cx="6187440" cy="34804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74196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E48C491E-CF5C-4239-BD7B-22DB1F9775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0480" y="0"/>
            <a:ext cx="5811520" cy="435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EDEFE4F7-1203-4BAA-BC78-B3CCC95439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6F92F7B4-4B11-4114-A565-6252B3A07C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50"/>
          <a:stretch/>
        </p:blipFill>
        <p:spPr bwMode="auto">
          <a:xfrm>
            <a:off x="4368424" y="0"/>
            <a:ext cx="2886193" cy="391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>
            <a:extLst>
              <a:ext uri="{FF2B5EF4-FFF2-40B4-BE49-F238E27FC236}">
                <a16:creationId xmlns:a16="http://schemas.microsoft.com/office/drawing/2014/main" id="{588759D0-AE13-44F4-838A-4DFE01AB49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4720" y="3911600"/>
            <a:ext cx="4181475" cy="2960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>
            <a:extLst>
              <a:ext uri="{FF2B5EF4-FFF2-40B4-BE49-F238E27FC236}">
                <a16:creationId xmlns:a16="http://schemas.microsoft.com/office/drawing/2014/main" id="{82FDAB51-0ABF-4EFB-A78B-2978312513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3083" y="4358640"/>
            <a:ext cx="3538917" cy="249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6946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виток: горизонтальный 1">
            <a:extLst>
              <a:ext uri="{FF2B5EF4-FFF2-40B4-BE49-F238E27FC236}">
                <a16:creationId xmlns:a16="http://schemas.microsoft.com/office/drawing/2014/main" id="{4C4856EA-5635-4C78-A300-DD5650172117}"/>
              </a:ext>
            </a:extLst>
          </p:cNvPr>
          <p:cNvSpPr/>
          <p:nvPr/>
        </p:nvSpPr>
        <p:spPr>
          <a:xfrm>
            <a:off x="1082040" y="101600"/>
            <a:ext cx="10027920" cy="1513840"/>
          </a:xfrm>
          <a:prstGeom prst="horizontalScrol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rgbClr val="333333"/>
                </a:solidFill>
                <a:latin typeface="Helvetica Neue"/>
              </a:rPr>
              <a:t>Т</a:t>
            </a:r>
            <a:r>
              <a:rPr lang="ru-RU" b="1" i="1" dirty="0">
                <a:solidFill>
                  <a:srgbClr val="333333"/>
                </a:solidFill>
                <a:effectLst/>
                <a:latin typeface="Helvetica Neue"/>
              </a:rPr>
              <a:t>ерроризм</a:t>
            </a:r>
            <a:r>
              <a:rPr lang="ru-RU" b="0" i="0" dirty="0">
                <a:solidFill>
                  <a:srgbClr val="333333"/>
                </a:solidFill>
                <a:effectLst/>
                <a:latin typeface="Helvetica Neue"/>
              </a:rPr>
              <a:t> – это  идеология насилия и практика воздействия на принятие решения органами государственной власти, органами местного самоуправления или международными организациями, связанные с устрашением населения и (или) иными формами противоправных насильственных действий.</a:t>
            </a:r>
            <a:endParaRPr lang="ru-RU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EFBA978-FFD6-4E42-9814-BA440DFE52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080" y="1925320"/>
            <a:ext cx="8945880" cy="44729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4811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0E0F0B42-720B-4112-B5A0-9A3BE60BD1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7790" y="168593"/>
            <a:ext cx="7505700" cy="7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3" name="Ссылка на слайд 2">
                <a:extLst>
                  <a:ext uri="{FF2B5EF4-FFF2-40B4-BE49-F238E27FC236}">
                    <a16:creationId xmlns:a16="http://schemas.microsoft.com/office/drawing/2014/main" id="{35E15284-058E-4AA2-94E6-5DB6383880B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122093852"/>
                  </p:ext>
                </p:extLst>
              </p:nvPr>
            </p:nvGraphicFramePr>
            <p:xfrm>
              <a:off x="1113790" y="2136404"/>
              <a:ext cx="3896284" cy="992875"/>
            </p:xfrm>
            <a:graphic>
              <a:graphicData uri="http://schemas.microsoft.com/office/powerpoint/2016/slidezoom">
                <pslz:sldZm>
                  <pslz:sldZmObj sldId="259" cId="3418862877">
                    <pslz:zmPr id="{2311AF5E-A341-4DAD-B8A4-6C514883DFD0}" returnToParent="0" imageType="cover" transitionDur="1000">
                      <p166:blipFill xmlns:p166="http://schemas.microsoft.com/office/powerpoint/2016/6/main"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896284" cy="99287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3" name="Ссылка на слайд 2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35E15284-058E-4AA2-94E6-5DB6383880B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13790" y="2136404"/>
                <a:ext cx="3896284" cy="992875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7" name="Ссылка на слайд 6">
                <a:extLst>
                  <a:ext uri="{FF2B5EF4-FFF2-40B4-BE49-F238E27FC236}">
                    <a16:creationId xmlns:a16="http://schemas.microsoft.com/office/drawing/2014/main" id="{460C17AE-656D-4132-ABAA-B138A65C8DA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629908788"/>
                  </p:ext>
                </p:extLst>
              </p:nvPr>
            </p:nvGraphicFramePr>
            <p:xfrm>
              <a:off x="1113790" y="3636634"/>
              <a:ext cx="3793490" cy="1000559"/>
            </p:xfrm>
            <a:graphic>
              <a:graphicData uri="http://schemas.microsoft.com/office/powerpoint/2016/slidezoom">
                <pslz:sldZm>
                  <pslz:sldZmObj sldId="261" cId="1999094256">
                    <pslz:zmPr id="{DDCCD856-8158-4383-A56A-535DE0C285F0}" returnToParent="0" imageType="cover" transitionDur="1000">
                      <p166:blipFill xmlns:p166="http://schemas.microsoft.com/office/powerpoint/2016/6/main"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793490" cy="1000559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7" name="Ссылка на слайд 6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460C17AE-656D-4132-ABAA-B138A65C8DA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13790" y="3636634"/>
                <a:ext cx="3793490" cy="1000559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9" name="Ссылка на слайд 8">
                <a:extLst>
                  <a:ext uri="{FF2B5EF4-FFF2-40B4-BE49-F238E27FC236}">
                    <a16:creationId xmlns:a16="http://schemas.microsoft.com/office/drawing/2014/main" id="{7BDFDE0B-23A7-4A7F-A2A1-26BD741E366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119317144"/>
                  </p:ext>
                </p:extLst>
              </p:nvPr>
            </p:nvGraphicFramePr>
            <p:xfrm>
              <a:off x="1113790" y="5144548"/>
              <a:ext cx="3869034" cy="890492"/>
            </p:xfrm>
            <a:graphic>
              <a:graphicData uri="http://schemas.microsoft.com/office/powerpoint/2016/slidezoom">
                <pslz:sldZm>
                  <pslz:sldZmObj sldId="262" cId="3104626759">
                    <pslz:zmPr id="{CFC7F64F-E5E2-4081-9D6D-C2C27FE1FC95}" returnToParent="0" imageType="cover" transitionDur="1000">
                      <p166:blipFill xmlns:p166="http://schemas.microsoft.com/office/powerpoint/2016/6/main"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869034" cy="890492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9" name="Ссылка на слайд 8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7BDFDE0B-23A7-4A7F-A2A1-26BD741E366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13790" y="5144548"/>
                <a:ext cx="3869034" cy="890492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1" name="Ссылка на слайд 10">
                <a:extLst>
                  <a:ext uri="{FF2B5EF4-FFF2-40B4-BE49-F238E27FC236}">
                    <a16:creationId xmlns:a16="http://schemas.microsoft.com/office/drawing/2014/main" id="{C0E0B9AB-93C1-40B1-AE69-4675B96F0DA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352239433"/>
                  </p:ext>
                </p:extLst>
              </p:nvPr>
            </p:nvGraphicFramePr>
            <p:xfrm>
              <a:off x="6063146" y="2136403"/>
              <a:ext cx="4767670" cy="992875"/>
            </p:xfrm>
            <a:graphic>
              <a:graphicData uri="http://schemas.microsoft.com/office/powerpoint/2016/slidezoom">
                <pslz:sldZm>
                  <pslz:sldZmObj sldId="263" cId="4170563901">
                    <pslz:zmPr id="{C0C06FD4-4EA7-4152-B498-06B347928E2C}" returnToParent="0" imageType="cover" transitionDur="1000">
                      <p166:blipFill xmlns:p166="http://schemas.microsoft.com/office/powerpoint/2016/6/main"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4767670" cy="99287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1" name="Ссылка на слайд 10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C0E0B9AB-93C1-40B1-AE69-4675B96F0DA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63146" y="2136403"/>
                <a:ext cx="4767670" cy="992875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3" name="Ссылка на слайд 12">
                <a:extLst>
                  <a:ext uri="{FF2B5EF4-FFF2-40B4-BE49-F238E27FC236}">
                    <a16:creationId xmlns:a16="http://schemas.microsoft.com/office/drawing/2014/main" id="{180E4C7B-5326-4DDD-B114-71C6B78D9D7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507038366"/>
                  </p:ext>
                </p:extLst>
              </p:nvPr>
            </p:nvGraphicFramePr>
            <p:xfrm>
              <a:off x="6096000" y="3636634"/>
              <a:ext cx="4767670" cy="992875"/>
            </p:xfrm>
            <a:graphic>
              <a:graphicData uri="http://schemas.microsoft.com/office/powerpoint/2016/slidezoom">
                <pslz:sldZm>
                  <pslz:sldZmObj sldId="264" cId="2120786690">
                    <pslz:zmPr id="{70081966-B322-45AC-BC27-86C99B6F9E25}" returnToParent="0" imageType="cover" transitionDur="1000">
                      <p166:blipFill xmlns:p166="http://schemas.microsoft.com/office/powerpoint/2016/6/main"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4767670" cy="99287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3" name="Ссылка на слайд 12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180E4C7B-5326-4DDD-B114-71C6B78D9D7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96000" y="3636634"/>
                <a:ext cx="4767670" cy="992875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5" name="Ссылка на слайд 14">
                <a:extLst>
                  <a:ext uri="{FF2B5EF4-FFF2-40B4-BE49-F238E27FC236}">
                    <a16:creationId xmlns:a16="http://schemas.microsoft.com/office/drawing/2014/main" id="{386F487A-5D21-4F4A-9E9B-E246D165CC3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797233473"/>
                  </p:ext>
                </p:extLst>
              </p:nvPr>
            </p:nvGraphicFramePr>
            <p:xfrm>
              <a:off x="6063146" y="5086043"/>
              <a:ext cx="4886913" cy="978149"/>
            </p:xfrm>
            <a:graphic>
              <a:graphicData uri="http://schemas.microsoft.com/office/powerpoint/2016/slidezoom">
                <pslz:sldZm>
                  <pslz:sldZmObj sldId="260" cId="1946641335">
                    <pslz:zmPr id="{D4DE77FE-63DB-43D2-A768-116CCF70B91D}" returnToParent="0" imageType="cover" transitionDur="1000">
                      <p166:blipFill xmlns:p166="http://schemas.microsoft.com/office/powerpoint/2016/6/main"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4886913" cy="978149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5" name="Ссылка на слайд 14">
                <a:hlinkClick r:id="rId19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386F487A-5D21-4F4A-9E9B-E246D165CC3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63146" y="5086043"/>
                <a:ext cx="4886913" cy="978149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76724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1103616-25E9-4309-859C-E5E56E21395C}"/>
              </a:ext>
            </a:extLst>
          </p:cNvPr>
          <p:cNvSpPr txBox="1"/>
          <p:nvPr/>
        </p:nvSpPr>
        <p:spPr>
          <a:xfrm>
            <a:off x="2794000" y="186174"/>
            <a:ext cx="68376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i="1" u="sng" dirty="0">
                <a:ln w="13462">
                  <a:solidFill>
                    <a:schemeClr val="tx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Helvetica Neue"/>
              </a:rPr>
              <a:t>политический терроризм</a:t>
            </a:r>
            <a:endParaRPr lang="ru-RU" sz="3600" b="1" dirty="0">
              <a:ln w="13462">
                <a:solidFill>
                  <a:schemeClr val="tx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8E9637-5645-414A-B089-D6FE124B7279}"/>
              </a:ext>
            </a:extLst>
          </p:cNvPr>
          <p:cNvSpPr txBox="1"/>
          <p:nvPr/>
        </p:nvSpPr>
        <p:spPr>
          <a:xfrm>
            <a:off x="751840" y="1186656"/>
            <a:ext cx="10708640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Helvetica Neue"/>
              </a:rPr>
              <a:t>П</a:t>
            </a:r>
            <a:r>
              <a:rPr lang="ru-RU" b="0" i="0" dirty="0">
                <a:solidFill>
                  <a:srgbClr val="333333"/>
                </a:solidFill>
                <a:effectLst/>
                <a:latin typeface="Helvetica Neue"/>
              </a:rPr>
              <a:t>реследует цель коренного или частичного изменения экономической или политической системы страны, привлечения внимания общества к какой-либо острой проблеме. Иногда это вид терроризма называют революционным.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A1B692D-F33D-416D-BD91-B881FBCE34B7}"/>
              </a:ext>
            </a:extLst>
          </p:cNvPr>
          <p:cNvSpPr txBox="1"/>
          <p:nvPr/>
        </p:nvSpPr>
        <p:spPr>
          <a:xfrm>
            <a:off x="751840" y="2505670"/>
            <a:ext cx="10779760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333333"/>
                </a:solidFill>
                <a:effectLst/>
                <a:latin typeface="Helvetica Neue"/>
              </a:rPr>
              <a:t>Примером идеологически заданного терроризма служат анархистский, эсеровский, фашистский, европейский «левый» терроризм и др.</a:t>
            </a:r>
            <a:endParaRPr lang="ru-RU" dirty="0"/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C827D8BB-FFFD-4E7E-B218-6A5855AB5985}"/>
              </a:ext>
            </a:extLst>
          </p:cNvPr>
          <p:cNvCxnSpPr>
            <a:cxnSpLocks/>
          </p:cNvCxnSpPr>
          <p:nvPr/>
        </p:nvCxnSpPr>
        <p:spPr>
          <a:xfrm>
            <a:off x="5902960" y="2109986"/>
            <a:ext cx="0" cy="3956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098" name="Picture 2">
            <a:extLst>
              <a:ext uri="{FF2B5EF4-FFF2-40B4-BE49-F238E27FC236}">
                <a16:creationId xmlns:a16="http://schemas.microsoft.com/office/drawing/2014/main" id="{493DF2E7-520E-45A7-9AC4-AC4C869C95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5440" y="3273252"/>
            <a:ext cx="4948873" cy="33002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4DBF7088-06A0-4155-AA05-869740328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429000"/>
            <a:ext cx="4628833" cy="33698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3" name="Ссылка на слайд 12">
                <a:extLst>
                  <a:ext uri="{FF2B5EF4-FFF2-40B4-BE49-F238E27FC236}">
                    <a16:creationId xmlns:a16="http://schemas.microsoft.com/office/drawing/2014/main" id="{850270A6-6409-4B21-929B-86A4D68943A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660924576"/>
                  </p:ext>
                </p:extLst>
              </p:nvPr>
            </p:nvGraphicFramePr>
            <p:xfrm>
              <a:off x="10952480" y="4603560"/>
              <a:ext cx="1158240" cy="2195268"/>
            </p:xfrm>
            <a:graphic>
              <a:graphicData uri="http://schemas.microsoft.com/office/powerpoint/2016/slidezoom">
                <pslz:sldZm>
                  <pslz:sldZmObj sldId="258" cId="3176724073">
                    <pslz:zmPr id="{DB82BC53-3F85-4FAA-8FFB-79F978CBBAB0}" returnToParent="0" imageType="cover" transitionDur="1000">
                      <p166:blipFill xmlns:p166="http://schemas.microsoft.com/office/powerpoint/2016/6/main"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158240" cy="219526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3" name="Ссылка на слайд 12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850270A6-6409-4B21-929B-86A4D68943A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952480" y="4603560"/>
                <a:ext cx="1158240" cy="2195268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20786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5" name="Ссылка на слайд 4">
                <a:extLst>
                  <a:ext uri="{FF2B5EF4-FFF2-40B4-BE49-F238E27FC236}">
                    <a16:creationId xmlns:a16="http://schemas.microsoft.com/office/drawing/2014/main" id="{7E9F2B7D-E8B0-44F2-BA41-8BA61871B9F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821536616"/>
                  </p:ext>
                </p:extLst>
              </p:nvPr>
            </p:nvGraphicFramePr>
            <p:xfrm>
              <a:off x="10952480" y="4603560"/>
              <a:ext cx="1158240" cy="2195268"/>
            </p:xfrm>
            <a:graphic>
              <a:graphicData uri="http://schemas.microsoft.com/office/powerpoint/2016/slidezoom">
                <pslz:sldZm>
                  <pslz:sldZmObj sldId="258" cId="3176724073">
                    <pslz:zmPr id="{DB82BC53-3F85-4FAA-8FFB-79F978CBBAB0}" returnToParent="0" imageType="cover" transitionDur="100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158240" cy="219526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5" name="Ссылка на слайд 4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7E9F2B7D-E8B0-44F2-BA41-8BA61871B9F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952480" y="4603560"/>
                <a:ext cx="1158240" cy="2195268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3A7C87FC-8F35-46F3-B2BC-6705523BB326}"/>
              </a:ext>
            </a:extLst>
          </p:cNvPr>
          <p:cNvSpPr txBox="1"/>
          <p:nvPr/>
        </p:nvSpPr>
        <p:spPr>
          <a:xfrm>
            <a:off x="2794000" y="186174"/>
            <a:ext cx="68376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i="1" u="sng" dirty="0">
                <a:ln w="13462">
                  <a:solidFill>
                    <a:schemeClr val="tx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Helvetica Neue"/>
              </a:rPr>
              <a:t>бытовой терроризм</a:t>
            </a:r>
            <a:endParaRPr lang="ru-RU" sz="3600" b="1" dirty="0">
              <a:ln w="13462">
                <a:solidFill>
                  <a:schemeClr val="tx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10D94D-F798-4519-B5F7-9793310F2B65}"/>
              </a:ext>
            </a:extLst>
          </p:cNvPr>
          <p:cNvSpPr txBox="1"/>
          <p:nvPr/>
        </p:nvSpPr>
        <p:spPr>
          <a:xfrm>
            <a:off x="894080" y="1392535"/>
            <a:ext cx="10393680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Helvetica Neue"/>
              </a:rPr>
              <a:t>П</a:t>
            </a:r>
            <a:r>
              <a:rPr lang="ru-RU" b="0" i="0" dirty="0">
                <a:solidFill>
                  <a:srgbClr val="333333"/>
                </a:solidFill>
                <a:effectLst/>
                <a:latin typeface="Helvetica Neue"/>
              </a:rPr>
              <a:t>реследует цель дестабилизации семьи, захвата, перераспределения между семьями. Этот вид терроризма ещё называют семейным.</a:t>
            </a:r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78C6CB-D313-4BED-8DC8-F1B4EE7AB3FE}"/>
              </a:ext>
            </a:extLst>
          </p:cNvPr>
          <p:cNvSpPr txBox="1"/>
          <p:nvPr/>
        </p:nvSpPr>
        <p:spPr>
          <a:xfrm>
            <a:off x="894080" y="2413338"/>
            <a:ext cx="10708640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333333"/>
                </a:solidFill>
                <a:effectLst/>
                <a:latin typeface="Helvetica Neue"/>
              </a:rPr>
              <a:t>Примером бытового терроризма служат систематические воздействия одного члена семьи на другого с помощью скандалов, упреков, и симуляция болезненного состояния. Как правило, бытовой терроризм подпитывается в семьях путем психологической обработки младших членов, более старшими.</a:t>
            </a:r>
            <a:endParaRPr lang="ru-RU" dirty="0"/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9034E21B-8A9E-45F4-AE72-2DE399C95A8C}"/>
              </a:ext>
            </a:extLst>
          </p:cNvPr>
          <p:cNvCxnSpPr/>
          <p:nvPr/>
        </p:nvCxnSpPr>
        <p:spPr>
          <a:xfrm>
            <a:off x="5415280" y="2038866"/>
            <a:ext cx="0" cy="3792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122" name="Picture 2">
            <a:extLst>
              <a:ext uri="{FF2B5EF4-FFF2-40B4-BE49-F238E27FC236}">
                <a16:creationId xmlns:a16="http://schemas.microsoft.com/office/drawing/2014/main" id="{B5F785E6-E4DE-4AAC-9C4A-85AEFEA5AC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040" y="3906877"/>
            <a:ext cx="4475798" cy="25288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0A472652-13E0-4C3A-84A2-35F5A05FA7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1400" y="3906877"/>
            <a:ext cx="3789363" cy="254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6641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" name="Ссылка на слайд 3">
                <a:extLst>
                  <a:ext uri="{FF2B5EF4-FFF2-40B4-BE49-F238E27FC236}">
                    <a16:creationId xmlns:a16="http://schemas.microsoft.com/office/drawing/2014/main" id="{2273CB14-A5EF-4D53-A88E-41577891338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821536616"/>
                  </p:ext>
                </p:extLst>
              </p:nvPr>
            </p:nvGraphicFramePr>
            <p:xfrm>
              <a:off x="10952480" y="4603560"/>
              <a:ext cx="1158240" cy="2195268"/>
            </p:xfrm>
            <a:graphic>
              <a:graphicData uri="http://schemas.microsoft.com/office/powerpoint/2016/slidezoom">
                <pslz:sldZm>
                  <pslz:sldZmObj sldId="258" cId="3176724073">
                    <pslz:zmPr id="{DB82BC53-3F85-4FAA-8FFB-79F978CBBAB0}" returnToParent="0" imageType="cover" transitionDur="100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158240" cy="219526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" name="Ссылка на слайд 3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2273CB14-A5EF-4D53-A88E-41577891338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952480" y="4603560"/>
                <a:ext cx="1158240" cy="2195268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CFBC93A5-17AF-429A-8485-0156FD66824C}"/>
              </a:ext>
            </a:extLst>
          </p:cNvPr>
          <p:cNvSpPr txBox="1"/>
          <p:nvPr/>
        </p:nvSpPr>
        <p:spPr>
          <a:xfrm>
            <a:off x="2468880" y="186174"/>
            <a:ext cx="7162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i="1" u="sng" dirty="0">
                <a:ln w="13462">
                  <a:solidFill>
                    <a:schemeClr val="tx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Helvetica Neue"/>
              </a:rPr>
              <a:t>технологический терроризм</a:t>
            </a:r>
            <a:endParaRPr lang="ru-RU" sz="3600" b="1" dirty="0">
              <a:ln w="13462">
                <a:solidFill>
                  <a:schemeClr val="tx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7" name="Свиток: горизонтальный 6">
            <a:extLst>
              <a:ext uri="{FF2B5EF4-FFF2-40B4-BE49-F238E27FC236}">
                <a16:creationId xmlns:a16="http://schemas.microsoft.com/office/drawing/2014/main" id="{2BE3DD39-A8C3-4A95-A40F-0ECEAB580D8E}"/>
              </a:ext>
            </a:extLst>
          </p:cNvPr>
          <p:cNvSpPr/>
          <p:nvPr/>
        </p:nvSpPr>
        <p:spPr>
          <a:xfrm>
            <a:off x="894080" y="1097280"/>
            <a:ext cx="10464800" cy="1391920"/>
          </a:xfrm>
          <a:prstGeom prst="horizontalScrol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333333"/>
                </a:solidFill>
                <a:latin typeface="Helvetica Neue"/>
              </a:rPr>
              <a:t>К</a:t>
            </a:r>
            <a:r>
              <a:rPr lang="ru-RU" b="0" i="0" dirty="0">
                <a:solidFill>
                  <a:srgbClr val="333333"/>
                </a:solidFill>
                <a:effectLst/>
                <a:latin typeface="Helvetica Neue"/>
              </a:rPr>
              <a:t>огда для совершения теракта используются новейшие достижения науки и техники в области компьютерных и информационных технологий, радиоэлектроники, генной инженерии и т. д.</a:t>
            </a:r>
            <a:endParaRPr lang="ru-RU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4E9E9A9-8E44-48D7-B501-D8387A89B8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1523" y="2401094"/>
            <a:ext cx="5630957" cy="39354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48A8ABC0-6D1C-48CB-A949-F57B8491A5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080" y="2626043"/>
            <a:ext cx="4618362" cy="32464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9094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5" name="Ссылка на слайд 4">
                <a:extLst>
                  <a:ext uri="{FF2B5EF4-FFF2-40B4-BE49-F238E27FC236}">
                    <a16:creationId xmlns:a16="http://schemas.microsoft.com/office/drawing/2014/main" id="{7BF7F3FA-32C3-4CE1-A06F-0B56E55BF46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821536616"/>
                  </p:ext>
                </p:extLst>
              </p:nvPr>
            </p:nvGraphicFramePr>
            <p:xfrm>
              <a:off x="10952480" y="4603560"/>
              <a:ext cx="1158240" cy="2195268"/>
            </p:xfrm>
            <a:graphic>
              <a:graphicData uri="http://schemas.microsoft.com/office/powerpoint/2016/slidezoom">
                <pslz:sldZm>
                  <pslz:sldZmObj sldId="258" cId="3176724073">
                    <pslz:zmPr id="{DB82BC53-3F85-4FAA-8FFB-79F978CBBAB0}" returnToParent="0" imageType="cover" transitionDur="100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158240" cy="219526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5" name="Ссылка на слайд 4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7BF7F3FA-32C3-4CE1-A06F-0B56E55BF46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952480" y="4603560"/>
                <a:ext cx="1158240" cy="2195268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6B47770E-8EB3-402C-AA0D-DA640320D1FF}"/>
              </a:ext>
            </a:extLst>
          </p:cNvPr>
          <p:cNvSpPr txBox="1"/>
          <p:nvPr/>
        </p:nvSpPr>
        <p:spPr>
          <a:xfrm>
            <a:off x="2794000" y="186174"/>
            <a:ext cx="68376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i="1" u="sng" dirty="0">
                <a:ln w="13462">
                  <a:solidFill>
                    <a:schemeClr val="tx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Helvetica Neue"/>
              </a:rPr>
              <a:t>традиционный терроризм</a:t>
            </a:r>
            <a:endParaRPr lang="ru-RU" sz="3600" b="1" dirty="0">
              <a:ln w="13462">
                <a:solidFill>
                  <a:schemeClr val="tx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79E6C79-FDC1-4EC3-ADF0-F9186A94E8CA}"/>
              </a:ext>
            </a:extLst>
          </p:cNvPr>
          <p:cNvSpPr txBox="1"/>
          <p:nvPr/>
        </p:nvSpPr>
        <p:spPr>
          <a:xfrm>
            <a:off x="822960" y="1270615"/>
            <a:ext cx="10414000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Helvetica Neue"/>
              </a:rPr>
              <a:t>К</a:t>
            </a:r>
            <a:r>
              <a:rPr lang="ru-RU" b="0" i="0" dirty="0">
                <a:solidFill>
                  <a:srgbClr val="333333"/>
                </a:solidFill>
                <a:effectLst/>
                <a:latin typeface="Helvetica Neue"/>
              </a:rPr>
              <a:t>огда для совершения теракта применяются огнестрельное и холодное оружие, взрывчатые вещества, яды и другие средства.</a:t>
            </a:r>
            <a:endParaRPr lang="ru-RU" dirty="0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AC79C013-07C7-4E7B-AE7D-70BE18F621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00" y="2143760"/>
            <a:ext cx="5974080" cy="39827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98B12C46-595B-4B9B-94F5-775F5BDE15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19" y="3683074"/>
            <a:ext cx="4739641" cy="26702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8862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87CF6DFD-E0C3-405E-ACE4-09B16F8029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23" t="7681" r="12594" b="3062"/>
          <a:stretch/>
        </p:blipFill>
        <p:spPr bwMode="auto">
          <a:xfrm>
            <a:off x="6614161" y="2254440"/>
            <a:ext cx="4439920" cy="27800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5" name="Ссылка на слайд 4">
                <a:extLst>
                  <a:ext uri="{FF2B5EF4-FFF2-40B4-BE49-F238E27FC236}">
                    <a16:creationId xmlns:a16="http://schemas.microsoft.com/office/drawing/2014/main" id="{31511756-7A1B-4A51-81EA-DCD1A8282E3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821536616"/>
                  </p:ext>
                </p:extLst>
              </p:nvPr>
            </p:nvGraphicFramePr>
            <p:xfrm>
              <a:off x="10952480" y="4603560"/>
              <a:ext cx="1158240" cy="2195268"/>
            </p:xfrm>
            <a:graphic>
              <a:graphicData uri="http://schemas.microsoft.com/office/powerpoint/2016/slidezoom">
                <pslz:sldZm>
                  <pslz:sldZmObj sldId="258" cId="3176724073">
                    <pslz:zmPr id="{DB82BC53-3F85-4FAA-8FFB-79F978CBBAB0}" returnToParent="0" imageType="cover" transitionDur="1000">
                      <p166:blipFill xmlns:p166="http://schemas.microsoft.com/office/powerpoint/2016/6/main"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158240" cy="219526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5" name="Ссылка на слайд 4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31511756-7A1B-4A51-81EA-DCD1A8282E3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952480" y="4603560"/>
                <a:ext cx="1158240" cy="2195268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EF56AED6-B3B9-45F1-A4F1-DE79D412EF26}"/>
              </a:ext>
            </a:extLst>
          </p:cNvPr>
          <p:cNvSpPr txBox="1"/>
          <p:nvPr/>
        </p:nvSpPr>
        <p:spPr>
          <a:xfrm>
            <a:off x="2499360" y="186174"/>
            <a:ext cx="75488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i="1" u="sng" dirty="0">
                <a:ln w="13462">
                  <a:solidFill>
                    <a:schemeClr val="tx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Helvetica Neue"/>
              </a:rPr>
              <a:t>неорганизованный терроризм</a:t>
            </a:r>
            <a:endParaRPr lang="ru-RU" sz="3600" b="1" dirty="0">
              <a:ln w="13462">
                <a:solidFill>
                  <a:schemeClr val="tx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CCE72E-FB84-45CB-88D3-504C9B34E9D1}"/>
              </a:ext>
            </a:extLst>
          </p:cNvPr>
          <p:cNvSpPr txBox="1"/>
          <p:nvPr/>
        </p:nvSpPr>
        <p:spPr>
          <a:xfrm>
            <a:off x="619760" y="1227296"/>
            <a:ext cx="10840720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0" i="1" u="sng" dirty="0">
                <a:solidFill>
                  <a:srgbClr val="333333"/>
                </a:solidFill>
                <a:effectLst/>
                <a:latin typeface="Helvetica Neue"/>
              </a:rPr>
              <a:t>или индивидуальный (терроризм одиночек) терроризм</a:t>
            </a:r>
            <a:r>
              <a:rPr lang="ru-RU" b="0" i="0" dirty="0">
                <a:solidFill>
                  <a:srgbClr val="333333"/>
                </a:solidFill>
                <a:effectLst/>
                <a:latin typeface="Helvetica Neue"/>
              </a:rPr>
              <a:t> - в этом случае теракт (реже, ряд терактов) совершает один-два человека, за которыми не стоит какая-либо организация (Дмитрий Каракозов, Вера Засулич,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Helvetica Neue"/>
              </a:rPr>
              <a:t>Равашоль</a:t>
            </a:r>
            <a:r>
              <a:rPr lang="ru-RU" b="0" i="0" dirty="0">
                <a:solidFill>
                  <a:srgbClr val="333333"/>
                </a:solidFill>
                <a:effectLst/>
                <a:latin typeface="Helvetica Neue"/>
              </a:rPr>
              <a:t> и др.);</a:t>
            </a:r>
            <a:endParaRPr lang="ru-RU" dirty="0"/>
          </a:p>
        </p:txBody>
      </p:sp>
      <p:pic>
        <p:nvPicPr>
          <p:cNvPr id="8196" name="Picture 4">
            <a:extLst>
              <a:ext uri="{FF2B5EF4-FFF2-40B4-BE49-F238E27FC236}">
                <a16:creationId xmlns:a16="http://schemas.microsoft.com/office/drawing/2014/main" id="{0CCE7BBE-E474-4E94-8312-0D8B11F3D0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63" r="14382" b="14667"/>
          <a:stretch/>
        </p:blipFill>
        <p:spPr bwMode="auto">
          <a:xfrm>
            <a:off x="619760" y="2926080"/>
            <a:ext cx="6418428" cy="350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46267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5" name="Ссылка на слайд 4">
                <a:extLst>
                  <a:ext uri="{FF2B5EF4-FFF2-40B4-BE49-F238E27FC236}">
                    <a16:creationId xmlns:a16="http://schemas.microsoft.com/office/drawing/2014/main" id="{8257F23B-0E5A-413B-AEC5-03C57F965B4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821536616"/>
                  </p:ext>
                </p:extLst>
              </p:nvPr>
            </p:nvGraphicFramePr>
            <p:xfrm>
              <a:off x="10952480" y="4603560"/>
              <a:ext cx="1158240" cy="2195268"/>
            </p:xfrm>
            <a:graphic>
              <a:graphicData uri="http://schemas.microsoft.com/office/powerpoint/2016/slidezoom">
                <pslz:sldZm>
                  <pslz:sldZmObj sldId="258" cId="3176724073">
                    <pslz:zmPr id="{DB82BC53-3F85-4FAA-8FFB-79F978CBBAB0}" returnToParent="0" imageType="cover" transitionDur="100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158240" cy="219526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5" name="Ссылка на слайд 4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xmlns="" xmlns:pslz="http://schemas.microsoft.com/office/powerpoint/2016/slidezoom" id="{8257F23B-0E5A-413B-AEC5-03C57F965B4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952480" y="4603560"/>
                <a:ext cx="1158240" cy="2195268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A83F3D54-CF94-4AA4-9E63-CCAC84D27EC8}"/>
              </a:ext>
            </a:extLst>
          </p:cNvPr>
          <p:cNvSpPr txBox="1"/>
          <p:nvPr/>
        </p:nvSpPr>
        <p:spPr>
          <a:xfrm>
            <a:off x="1778000" y="186174"/>
            <a:ext cx="80873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i="1" u="sng" dirty="0">
                <a:ln w="13462">
                  <a:solidFill>
                    <a:schemeClr val="tx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Helvetica Neue"/>
              </a:rPr>
              <a:t>Националистический терроризм</a:t>
            </a:r>
            <a:endParaRPr lang="ru-RU" sz="3600" b="1" dirty="0">
              <a:ln w="13462">
                <a:solidFill>
                  <a:schemeClr val="tx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E0DA40-2F77-4F78-BBC8-61D9EFA5CB27}"/>
              </a:ext>
            </a:extLst>
          </p:cNvPr>
          <p:cNvSpPr txBox="1"/>
          <p:nvPr/>
        </p:nvSpPr>
        <p:spPr>
          <a:xfrm>
            <a:off x="584200" y="1143675"/>
            <a:ext cx="11023600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333333"/>
                </a:solidFill>
                <a:effectLst/>
                <a:latin typeface="Helvetica Neue"/>
              </a:rPr>
              <a:t>преследует сепаратистские или национально-освободительные цели;</a:t>
            </a:r>
            <a:r>
              <a:rPr lang="ru-RU" b="0" i="1" u="sng" dirty="0">
                <a:solidFill>
                  <a:srgbClr val="333333"/>
                </a:solidFill>
                <a:effectLst/>
                <a:latin typeface="Helvetica Neue"/>
              </a:rPr>
              <a:t> религиозный терроризм</a:t>
            </a:r>
            <a:r>
              <a:rPr lang="ru-RU" b="0" i="0" dirty="0">
                <a:solidFill>
                  <a:srgbClr val="333333"/>
                </a:solidFill>
                <a:effectLst/>
                <a:latin typeface="Helvetica Neue"/>
              </a:rPr>
              <a:t>— может быть связан с борьбой приверженцев религии между собой (индуисты и мусульмане, мусульмане и христиане) и внутри одной веры (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Helvetica Neue"/>
              </a:rPr>
              <a:t>суниты</a:t>
            </a:r>
            <a:r>
              <a:rPr lang="ru-RU" b="0" i="0" dirty="0">
                <a:solidFill>
                  <a:srgbClr val="333333"/>
                </a:solidFill>
                <a:effectLst/>
                <a:latin typeface="Helvetica Neue"/>
              </a:rPr>
              <a:t>-шииты), и преследует цель подорвать светскую власть и утвердить власть религиозную;</a:t>
            </a:r>
            <a:endParaRPr lang="ru-RU" dirty="0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FA8B4654-5E6D-4364-B00F-594F42B19E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" y="2803350"/>
            <a:ext cx="5161280" cy="28978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>
            <a:extLst>
              <a:ext uri="{FF2B5EF4-FFF2-40B4-BE49-F238E27FC236}">
                <a16:creationId xmlns:a16="http://schemas.microsoft.com/office/drawing/2014/main" id="{9A6A7967-4E30-47F1-8863-D47663A5E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2779" y="3089720"/>
            <a:ext cx="4542922" cy="3027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5639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455</Words>
  <Application>Microsoft Office PowerPoint</Application>
  <PresentationFormat>Широкоэкранный</PresentationFormat>
  <Paragraphs>33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5" baseType="lpstr">
      <vt:lpstr>Arial</vt:lpstr>
      <vt:lpstr>Calibri</vt:lpstr>
      <vt:lpstr>Calibri Light</vt:lpstr>
      <vt:lpstr>Helvetica Neue</vt:lpstr>
      <vt:lpstr>Montserrat</vt:lpstr>
      <vt:lpstr>NotoSans</vt:lpstr>
      <vt:lpstr>PT Sans Regular</vt:lpstr>
      <vt:lpstr>Segoe UI Regular</vt:lpstr>
      <vt:lpstr>wh_sans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Динара Бариева</dc:creator>
  <cp:lastModifiedBy>Владимир</cp:lastModifiedBy>
  <cp:revision>13</cp:revision>
  <dcterms:created xsi:type="dcterms:W3CDTF">2020-09-18T19:17:10Z</dcterms:created>
  <dcterms:modified xsi:type="dcterms:W3CDTF">2020-11-05T09:14:44Z</dcterms:modified>
</cp:coreProperties>
</file>